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d92142876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d92142876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92142876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92142876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92142876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92142876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92142876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92142876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92142876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92142876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92142876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92142876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92142876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92142876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92142876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92142876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9.png"/><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2.jpg"/><Relationship Id="rId4" Type="http://schemas.openxmlformats.org/officeDocument/2006/relationships/image" Target="../media/image41.jpg"/><Relationship Id="rId5" Type="http://schemas.openxmlformats.org/officeDocument/2006/relationships/image" Target="../media/image44.jpg"/><Relationship Id="rId6" Type="http://schemas.openxmlformats.org/officeDocument/2006/relationships/image" Target="../media/image43.jpg"/><Relationship Id="rId7"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0.png"/><Relationship Id="rId13" Type="http://schemas.openxmlformats.org/officeDocument/2006/relationships/image" Target="../media/image7.png"/><Relationship Id="rId12" Type="http://schemas.openxmlformats.org/officeDocument/2006/relationships/image" Target="../media/image6.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26.png"/><Relationship Id="rId12"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8.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661025" y="370400"/>
            <a:ext cx="4945200" cy="13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400"/>
              <a:t>PRESENTASI TUGAS BESAR BASIS DATA</a:t>
            </a:r>
            <a:endParaRPr b="1" sz="3400"/>
          </a:p>
        </p:txBody>
      </p:sp>
      <p:sp>
        <p:nvSpPr>
          <p:cNvPr id="229" name="Google Shape;229;p17"/>
          <p:cNvSpPr txBox="1"/>
          <p:nvPr>
            <p:ph idx="1" type="subTitle"/>
          </p:nvPr>
        </p:nvSpPr>
        <p:spPr>
          <a:xfrm>
            <a:off x="4972475" y="3082825"/>
            <a:ext cx="3954000" cy="171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t>Anggota Kelompok :</a:t>
            </a:r>
            <a:endParaRPr sz="1400"/>
          </a:p>
          <a:p>
            <a:pPr indent="-317500" lvl="0" marL="457200" rtl="0" algn="l">
              <a:lnSpc>
                <a:spcPct val="115000"/>
              </a:lnSpc>
              <a:spcBef>
                <a:spcPts val="0"/>
              </a:spcBef>
              <a:spcAft>
                <a:spcPts val="0"/>
              </a:spcAft>
              <a:buSzPts val="1400"/>
              <a:buChar char="●"/>
            </a:pPr>
            <a:r>
              <a:rPr lang="en-GB" sz="1400"/>
              <a:t>Muhammad Nadhif Athalla (119140209)</a:t>
            </a:r>
            <a:endParaRPr sz="1400"/>
          </a:p>
          <a:p>
            <a:pPr indent="-317500" lvl="0" marL="457200" rtl="0" algn="l">
              <a:lnSpc>
                <a:spcPct val="115000"/>
              </a:lnSpc>
              <a:spcBef>
                <a:spcPts val="0"/>
              </a:spcBef>
              <a:spcAft>
                <a:spcPts val="0"/>
              </a:spcAft>
              <a:buSzPts val="1400"/>
              <a:buChar char="●"/>
            </a:pPr>
            <a:r>
              <a:rPr lang="en-GB" sz="1400"/>
              <a:t>Agusto Hawlai R (119140119)</a:t>
            </a:r>
            <a:endParaRPr sz="1400"/>
          </a:p>
          <a:p>
            <a:pPr indent="-317500" lvl="0" marL="457200" rtl="0" algn="l">
              <a:lnSpc>
                <a:spcPct val="115000"/>
              </a:lnSpc>
              <a:spcBef>
                <a:spcPts val="0"/>
              </a:spcBef>
              <a:spcAft>
                <a:spcPts val="0"/>
              </a:spcAft>
              <a:buSzPts val="1400"/>
              <a:buChar char="●"/>
            </a:pPr>
            <a:r>
              <a:rPr lang="en-GB" sz="1400"/>
              <a:t>Muhammad Fariz Luthfi (119140199)</a:t>
            </a:r>
            <a:endParaRPr sz="1400"/>
          </a:p>
          <a:p>
            <a:pPr indent="-317500" lvl="0" marL="457200" rtl="0" algn="l">
              <a:lnSpc>
                <a:spcPct val="115000"/>
              </a:lnSpc>
              <a:spcBef>
                <a:spcPts val="0"/>
              </a:spcBef>
              <a:spcAft>
                <a:spcPts val="0"/>
              </a:spcAft>
              <a:buSzPts val="1400"/>
              <a:buChar char="●"/>
            </a:pPr>
            <a:r>
              <a:rPr lang="en-GB" sz="1400"/>
              <a:t>Cahya Andy Mareza (119140007)</a:t>
            </a:r>
            <a:endParaRPr sz="1400"/>
          </a:p>
          <a:p>
            <a:pPr indent="-317500" lvl="0" marL="457200" rtl="0" algn="l">
              <a:lnSpc>
                <a:spcPct val="115000"/>
              </a:lnSpc>
              <a:spcBef>
                <a:spcPts val="0"/>
              </a:spcBef>
              <a:spcAft>
                <a:spcPts val="0"/>
              </a:spcAft>
              <a:buSzPts val="1400"/>
              <a:buChar char="●"/>
            </a:pPr>
            <a:r>
              <a:rPr lang="en-GB" sz="1400"/>
              <a:t>Arvenda Budi Anggara (119140089)</a:t>
            </a:r>
            <a:endParaRPr/>
          </a:p>
        </p:txBody>
      </p:sp>
      <p:sp>
        <p:nvSpPr>
          <p:cNvPr id="230" name="Google Shape;230;p17"/>
          <p:cNvSpPr txBox="1"/>
          <p:nvPr>
            <p:ph type="ctrTitle"/>
          </p:nvPr>
        </p:nvSpPr>
        <p:spPr>
          <a:xfrm>
            <a:off x="3751525" y="1749788"/>
            <a:ext cx="4052100" cy="124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Semester II Tahun 2021</a:t>
            </a:r>
            <a:endParaRPr b="1" sz="2200"/>
          </a:p>
          <a:p>
            <a:pPr indent="0" lvl="0" marL="0" rtl="0" algn="l">
              <a:spcBef>
                <a:spcPts val="0"/>
              </a:spcBef>
              <a:spcAft>
                <a:spcPts val="0"/>
              </a:spcAft>
              <a:buNone/>
            </a:pPr>
            <a:r>
              <a:rPr b="1" lang="en-GB" sz="2200"/>
              <a:t>Teknik Informatika</a:t>
            </a:r>
            <a:endParaRPr b="1" sz="2200"/>
          </a:p>
          <a:p>
            <a:pPr indent="0" lvl="0" marL="0" rtl="0" algn="l">
              <a:spcBef>
                <a:spcPts val="0"/>
              </a:spcBef>
              <a:spcAft>
                <a:spcPts val="0"/>
              </a:spcAft>
              <a:buNone/>
            </a:pPr>
            <a:r>
              <a:rPr b="1" lang="en-GB" sz="2200"/>
              <a:t>Kelas RC &amp; RD </a:t>
            </a:r>
            <a:endParaRPr b="1"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txBox="1"/>
          <p:nvPr>
            <p:ph type="title"/>
          </p:nvPr>
        </p:nvSpPr>
        <p:spPr>
          <a:xfrm>
            <a:off x="1297500" y="393750"/>
            <a:ext cx="7038900" cy="18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TAMPILAN UPDATE DATA PADA SISTEM</a:t>
            </a:r>
            <a:endParaRPr b="1"/>
          </a:p>
          <a:p>
            <a:pPr indent="0" lvl="0" marL="0" rtl="0" algn="l">
              <a:spcBef>
                <a:spcPts val="0"/>
              </a:spcBef>
              <a:spcAft>
                <a:spcPts val="0"/>
              </a:spcAft>
              <a:buNone/>
            </a:pPr>
            <a:r>
              <a:rPr lang="en-GB" sz="1100"/>
              <a:t>Di awal, program akan meminta hak akses anda masuk sebagai siapa, jika telah memilih salah satunya, program akan menampilkan menu yang bisa anda lakukan, ketika memasukkan menu Mengupdate data (3), maka program akan Menampilkan terlebih dahulu data yang tersimpan sebelumnya, lalu anda akan diminta untuk memasukkan data yang baru, lalu data baru tersebut akan tersimpan didalam tabel database. Untuk melihat hasil dari proses update data yang dilakukan, bisa menggunakan fungsi Menampilkan data (2) pada program sesuai dengan hak masuk anda sebelumnya</a:t>
            </a:r>
            <a:endParaRPr b="1" sz="1100"/>
          </a:p>
        </p:txBody>
      </p:sp>
      <p:sp>
        <p:nvSpPr>
          <p:cNvPr id="318" name="Google Shape;318;p26"/>
          <p:cNvSpPr txBox="1"/>
          <p:nvPr>
            <p:ph type="title"/>
          </p:nvPr>
        </p:nvSpPr>
        <p:spPr>
          <a:xfrm>
            <a:off x="5967450" y="2070600"/>
            <a:ext cx="25392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Query program yang digunakan :</a:t>
            </a:r>
            <a:endParaRPr sz="1100"/>
          </a:p>
        </p:txBody>
      </p:sp>
      <p:pic>
        <p:nvPicPr>
          <p:cNvPr id="319" name="Google Shape;319;p26"/>
          <p:cNvPicPr preferRelativeResize="0"/>
          <p:nvPr/>
        </p:nvPicPr>
        <p:blipFill>
          <a:blip r:embed="rId3">
            <a:alphaModFix/>
          </a:blip>
          <a:stretch>
            <a:fillRect/>
          </a:stretch>
        </p:blipFill>
        <p:spPr>
          <a:xfrm>
            <a:off x="175350" y="2193475"/>
            <a:ext cx="2790900" cy="2477257"/>
          </a:xfrm>
          <a:prstGeom prst="rect">
            <a:avLst/>
          </a:prstGeom>
          <a:noFill/>
          <a:ln>
            <a:noFill/>
          </a:ln>
        </p:spPr>
      </p:pic>
      <p:pic>
        <p:nvPicPr>
          <p:cNvPr id="320" name="Google Shape;320;p26"/>
          <p:cNvPicPr preferRelativeResize="0"/>
          <p:nvPr/>
        </p:nvPicPr>
        <p:blipFill>
          <a:blip r:embed="rId4">
            <a:alphaModFix/>
          </a:blip>
          <a:stretch>
            <a:fillRect/>
          </a:stretch>
        </p:blipFill>
        <p:spPr>
          <a:xfrm>
            <a:off x="3071398" y="2193475"/>
            <a:ext cx="2790905" cy="2404651"/>
          </a:xfrm>
          <a:prstGeom prst="rect">
            <a:avLst/>
          </a:prstGeom>
          <a:noFill/>
          <a:ln>
            <a:noFill/>
          </a:ln>
        </p:spPr>
      </p:pic>
      <p:pic>
        <p:nvPicPr>
          <p:cNvPr id="321" name="Google Shape;321;p26"/>
          <p:cNvPicPr preferRelativeResize="0"/>
          <p:nvPr/>
        </p:nvPicPr>
        <p:blipFill>
          <a:blip r:embed="rId5">
            <a:alphaModFix/>
          </a:blip>
          <a:stretch>
            <a:fillRect/>
          </a:stretch>
        </p:blipFill>
        <p:spPr>
          <a:xfrm>
            <a:off x="5967450" y="2357600"/>
            <a:ext cx="3020876" cy="91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7"/>
          <p:cNvSpPr txBox="1"/>
          <p:nvPr>
            <p:ph type="title"/>
          </p:nvPr>
        </p:nvSpPr>
        <p:spPr>
          <a:xfrm>
            <a:off x="1297500" y="393750"/>
            <a:ext cx="7038900" cy="19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TAMPILAN DELETE DATA PADA SISTEM</a:t>
            </a:r>
            <a:endParaRPr b="1"/>
          </a:p>
          <a:p>
            <a:pPr indent="0" lvl="0" marL="0" rtl="0" algn="l">
              <a:spcBef>
                <a:spcPts val="0"/>
              </a:spcBef>
              <a:spcAft>
                <a:spcPts val="0"/>
              </a:spcAft>
              <a:buNone/>
            </a:pPr>
            <a:r>
              <a:rPr lang="en-GB" sz="1200"/>
              <a:t>Di awal, program akan meminta hak akses anda masuk sebagai siapa, jika telah memilih salah satunya, program akan menampilkan menu yang bisa anda lakukan, ketika memasukkan menu Menghapus data (4), maka program akan Menampilkan terlebih dahulu data yang tersimpan sebelumnya, lalu anda akan diminta untuk memasukkan id dari salah satu tabel yang anda pilih, ketika sudah dimasukkan, maka data yang terkait dengan id yang anda masukkan pada tabel tersebut akan terhapus dari database . Untuk melihat hasil dari proses delete data yang dilakukan, bisa menggunakan fungsi Menampilkan data (2) pada program sesuai dengan hak masuk anda sebelumnya</a:t>
            </a:r>
            <a:endParaRPr b="1"/>
          </a:p>
        </p:txBody>
      </p:sp>
      <p:sp>
        <p:nvSpPr>
          <p:cNvPr id="327" name="Google Shape;327;p27"/>
          <p:cNvSpPr txBox="1"/>
          <p:nvPr>
            <p:ph type="title"/>
          </p:nvPr>
        </p:nvSpPr>
        <p:spPr>
          <a:xfrm>
            <a:off x="6205475" y="2386200"/>
            <a:ext cx="25392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Query program yang digunakan :</a:t>
            </a:r>
            <a:endParaRPr sz="1100"/>
          </a:p>
        </p:txBody>
      </p:sp>
      <p:pic>
        <p:nvPicPr>
          <p:cNvPr id="328" name="Google Shape;328;p27"/>
          <p:cNvPicPr preferRelativeResize="0"/>
          <p:nvPr/>
        </p:nvPicPr>
        <p:blipFill>
          <a:blip r:embed="rId3">
            <a:alphaModFix/>
          </a:blip>
          <a:stretch>
            <a:fillRect/>
          </a:stretch>
        </p:blipFill>
        <p:spPr>
          <a:xfrm>
            <a:off x="6281675" y="2697975"/>
            <a:ext cx="2649425" cy="911225"/>
          </a:xfrm>
          <a:prstGeom prst="rect">
            <a:avLst/>
          </a:prstGeom>
          <a:noFill/>
          <a:ln>
            <a:noFill/>
          </a:ln>
        </p:spPr>
      </p:pic>
      <p:pic>
        <p:nvPicPr>
          <p:cNvPr id="329" name="Google Shape;329;p27"/>
          <p:cNvPicPr preferRelativeResize="0"/>
          <p:nvPr/>
        </p:nvPicPr>
        <p:blipFill>
          <a:blip r:embed="rId4">
            <a:alphaModFix/>
          </a:blip>
          <a:stretch>
            <a:fillRect/>
          </a:stretch>
        </p:blipFill>
        <p:spPr>
          <a:xfrm>
            <a:off x="550000" y="2429800"/>
            <a:ext cx="2733850" cy="2568499"/>
          </a:xfrm>
          <a:prstGeom prst="rect">
            <a:avLst/>
          </a:prstGeom>
          <a:noFill/>
          <a:ln>
            <a:noFill/>
          </a:ln>
        </p:spPr>
      </p:pic>
      <p:pic>
        <p:nvPicPr>
          <p:cNvPr id="330" name="Google Shape;330;p27"/>
          <p:cNvPicPr preferRelativeResize="0"/>
          <p:nvPr/>
        </p:nvPicPr>
        <p:blipFill>
          <a:blip r:embed="rId5">
            <a:alphaModFix/>
          </a:blip>
          <a:stretch>
            <a:fillRect/>
          </a:stretch>
        </p:blipFill>
        <p:spPr>
          <a:xfrm>
            <a:off x="3457425" y="2429798"/>
            <a:ext cx="2574475" cy="20864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1189175" y="92762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KESIMPULAN</a:t>
            </a:r>
            <a:endParaRPr b="1"/>
          </a:p>
        </p:txBody>
      </p:sp>
      <p:sp>
        <p:nvSpPr>
          <p:cNvPr id="336" name="Google Shape;336;p28"/>
          <p:cNvSpPr txBox="1"/>
          <p:nvPr>
            <p:ph idx="1" type="body"/>
          </p:nvPr>
        </p:nvSpPr>
        <p:spPr>
          <a:xfrm>
            <a:off x="277625" y="1696225"/>
            <a:ext cx="4086300" cy="3350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ontserrat"/>
              <a:buAutoNum type="arabicPeriod"/>
            </a:pPr>
            <a:r>
              <a:rPr lang="en-GB" sz="1200">
                <a:latin typeface="Montserrat"/>
                <a:ea typeface="Montserrat"/>
                <a:cs typeface="Montserrat"/>
                <a:sym typeface="Montserrat"/>
              </a:rPr>
              <a:t>Konsep basis data dapat diimplementasikan pada permasalahan sistem pendataan majalah</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eriod"/>
            </a:pPr>
            <a:r>
              <a:rPr lang="en-GB" sz="1200">
                <a:latin typeface="Montserrat"/>
                <a:ea typeface="Montserrat"/>
                <a:cs typeface="Montserrat"/>
                <a:sym typeface="Montserrat"/>
              </a:rPr>
              <a:t>Basis data dari sistem pendataan majalah dapat dirancang menggunakan model Entity Relationship Diagram (ERD)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eriod"/>
            </a:pPr>
            <a:r>
              <a:rPr lang="en-GB" sz="1200">
                <a:latin typeface="Montserrat"/>
                <a:ea typeface="Montserrat"/>
                <a:cs typeface="Montserrat"/>
                <a:sym typeface="Montserrat"/>
              </a:rPr>
              <a:t>Implementasi basis data diawali dari rancangan ERD, transformasi menjadi bentuk relasional, lalu diaplikasikan pada sistem database MySQL</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eriod"/>
            </a:pPr>
            <a:r>
              <a:rPr lang="en-GB" sz="1200">
                <a:latin typeface="Montserrat"/>
                <a:ea typeface="Montserrat"/>
                <a:cs typeface="Montserrat"/>
                <a:sym typeface="Montserrat"/>
              </a:rPr>
              <a:t>Program aplikasi yang dibuat sudah terhubung dengan sistem basis data</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AutoNum type="arabicPeriod"/>
            </a:pPr>
            <a:r>
              <a:rPr lang="en-GB" sz="1200">
                <a:latin typeface="Montserrat"/>
                <a:ea typeface="Montserrat"/>
                <a:cs typeface="Montserrat"/>
                <a:sym typeface="Montserrat"/>
              </a:rPr>
              <a:t>Program aplikasi dapat memudahkan sistem pendataan majalah</a:t>
            </a:r>
            <a:endParaRPr>
              <a:latin typeface="Montserrat"/>
              <a:ea typeface="Montserrat"/>
              <a:cs typeface="Montserrat"/>
              <a:sym typeface="Montserrat"/>
            </a:endParaRPr>
          </a:p>
        </p:txBody>
      </p:sp>
      <p:grpSp>
        <p:nvGrpSpPr>
          <p:cNvPr id="337" name="Google Shape;337;p28"/>
          <p:cNvGrpSpPr/>
          <p:nvPr/>
        </p:nvGrpSpPr>
        <p:grpSpPr>
          <a:xfrm>
            <a:off x="4648547" y="1969926"/>
            <a:ext cx="3023271" cy="2439109"/>
            <a:chOff x="3553042" y="1657806"/>
            <a:chExt cx="3461100" cy="2671532"/>
          </a:xfrm>
        </p:grpSpPr>
        <p:sp>
          <p:nvSpPr>
            <p:cNvPr id="338" name="Google Shape;338;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6" name="Google Shape;346;p28"/>
          <p:cNvPicPr preferRelativeResize="0"/>
          <p:nvPr/>
        </p:nvPicPr>
        <p:blipFill rotWithShape="1">
          <a:blip r:embed="rId3">
            <a:alphaModFix/>
          </a:blip>
          <a:srcRect b="26215" l="45356" r="19582" t="50734"/>
          <a:stretch/>
        </p:blipFill>
        <p:spPr>
          <a:xfrm>
            <a:off x="4694643" y="2022072"/>
            <a:ext cx="2930700" cy="1745700"/>
          </a:xfrm>
          <a:prstGeom prst="rect">
            <a:avLst/>
          </a:prstGeom>
          <a:noFill/>
          <a:ln>
            <a:noFill/>
          </a:ln>
        </p:spPr>
      </p:pic>
      <p:sp>
        <p:nvSpPr>
          <p:cNvPr id="347" name="Google Shape;347;p28"/>
          <p:cNvSpPr/>
          <p:nvPr/>
        </p:nvSpPr>
        <p:spPr>
          <a:xfrm flipH="1">
            <a:off x="4694394" y="2023031"/>
            <a:ext cx="29307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28"/>
          <p:cNvGrpSpPr/>
          <p:nvPr/>
        </p:nvGrpSpPr>
        <p:grpSpPr>
          <a:xfrm>
            <a:off x="7227583" y="2962689"/>
            <a:ext cx="980067" cy="1522884"/>
            <a:chOff x="6505573" y="2745170"/>
            <a:chExt cx="1122000" cy="1668000"/>
          </a:xfrm>
        </p:grpSpPr>
        <p:sp>
          <p:nvSpPr>
            <p:cNvPr id="349" name="Google Shape;349;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3" name="Google Shape;353;p28"/>
          <p:cNvPicPr preferRelativeResize="0"/>
          <p:nvPr/>
        </p:nvPicPr>
        <p:blipFill rotWithShape="1">
          <a:blip r:embed="rId4">
            <a:alphaModFix/>
          </a:blip>
          <a:srcRect b="16020" l="53168" r="26238" t="53058"/>
          <a:stretch/>
        </p:blipFill>
        <p:spPr>
          <a:xfrm>
            <a:off x="7226992" y="3030205"/>
            <a:ext cx="979800" cy="1333200"/>
          </a:xfrm>
          <a:prstGeom prst="rect">
            <a:avLst/>
          </a:prstGeom>
          <a:noFill/>
          <a:ln>
            <a:noFill/>
          </a:ln>
        </p:spPr>
      </p:pic>
      <p:sp>
        <p:nvSpPr>
          <p:cNvPr id="354" name="Google Shape;354;p28"/>
          <p:cNvSpPr/>
          <p:nvPr/>
        </p:nvSpPr>
        <p:spPr>
          <a:xfrm flipH="1">
            <a:off x="7226960" y="3030423"/>
            <a:ext cx="9798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8"/>
          <p:cNvGrpSpPr/>
          <p:nvPr/>
        </p:nvGrpSpPr>
        <p:grpSpPr>
          <a:xfrm>
            <a:off x="6886495" y="3538334"/>
            <a:ext cx="498157" cy="1036470"/>
            <a:chOff x="9543736" y="4486132"/>
            <a:chExt cx="570300" cy="1135235"/>
          </a:xfrm>
        </p:grpSpPr>
        <p:sp>
          <p:nvSpPr>
            <p:cNvPr id="356" name="Google Shape;356;p2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0" name="Google Shape;360;p28"/>
          <p:cNvPicPr preferRelativeResize="0"/>
          <p:nvPr/>
        </p:nvPicPr>
        <p:blipFill rotWithShape="1">
          <a:blip r:embed="rId5">
            <a:alphaModFix/>
          </a:blip>
          <a:srcRect b="36733" l="41330" r="47980" t="42211"/>
          <a:stretch/>
        </p:blipFill>
        <p:spPr>
          <a:xfrm>
            <a:off x="6885752" y="3537993"/>
            <a:ext cx="498000" cy="888900"/>
          </a:xfrm>
          <a:prstGeom prst="round2SameRect">
            <a:avLst>
              <a:gd fmla="val 4129" name="adj1"/>
              <a:gd fmla="val 0" name="adj2"/>
            </a:avLst>
          </a:prstGeom>
          <a:noFill/>
          <a:ln>
            <a:noFill/>
          </a:ln>
        </p:spPr>
      </p:pic>
      <p:sp>
        <p:nvSpPr>
          <p:cNvPr id="361" name="Google Shape;361;p28"/>
          <p:cNvSpPr/>
          <p:nvPr/>
        </p:nvSpPr>
        <p:spPr>
          <a:xfrm flipH="1">
            <a:off x="6885591" y="3559143"/>
            <a:ext cx="4980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8"/>
          <p:cNvGrpSpPr/>
          <p:nvPr/>
        </p:nvGrpSpPr>
        <p:grpSpPr>
          <a:xfrm>
            <a:off x="7995194" y="3859796"/>
            <a:ext cx="435789" cy="692277"/>
            <a:chOff x="7384375" y="3728000"/>
            <a:chExt cx="498900" cy="758244"/>
          </a:xfrm>
        </p:grpSpPr>
        <p:sp>
          <p:nvSpPr>
            <p:cNvPr id="363" name="Google Shape;363;p2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28"/>
          <p:cNvGrpSpPr/>
          <p:nvPr/>
        </p:nvGrpSpPr>
        <p:grpSpPr>
          <a:xfrm>
            <a:off x="7995225" y="3978193"/>
            <a:ext cx="457397" cy="462776"/>
            <a:chOff x="7384385" y="3857442"/>
            <a:chExt cx="523637" cy="506874"/>
          </a:xfrm>
        </p:grpSpPr>
        <p:sp>
          <p:nvSpPr>
            <p:cNvPr id="368" name="Google Shape;368;p2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28"/>
            <p:cNvGrpSpPr/>
            <p:nvPr/>
          </p:nvGrpSpPr>
          <p:grpSpPr>
            <a:xfrm>
              <a:off x="7384385" y="3857442"/>
              <a:ext cx="523637" cy="498900"/>
              <a:chOff x="7384385" y="3857442"/>
              <a:chExt cx="523637" cy="498900"/>
            </a:xfrm>
          </p:grpSpPr>
          <p:sp>
            <p:nvSpPr>
              <p:cNvPr id="370" name="Google Shape;370;p2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72" name="Google Shape;372;p28"/>
          <p:cNvPicPr preferRelativeResize="0"/>
          <p:nvPr/>
        </p:nvPicPr>
        <p:blipFill rotWithShape="1">
          <a:blip r:embed="rId6">
            <a:alphaModFix/>
          </a:blip>
          <a:srcRect b="36557" l="48584" r="37425" t="47335"/>
          <a:stretch/>
        </p:blipFill>
        <p:spPr>
          <a:xfrm>
            <a:off x="8020868" y="4006974"/>
            <a:ext cx="383100" cy="399300"/>
          </a:xfrm>
          <a:prstGeom prst="ellipse">
            <a:avLst/>
          </a:prstGeom>
          <a:noFill/>
          <a:ln cap="flat" cmpd="sng" w="9525">
            <a:solidFill>
              <a:srgbClr val="FFFFFF"/>
            </a:solidFill>
            <a:prstDash val="solid"/>
            <a:round/>
            <a:headEnd len="sm" w="sm" type="none"/>
            <a:tailEnd len="sm" w="sm" type="none"/>
          </a:ln>
        </p:spPr>
      </p:pic>
      <p:grpSp>
        <p:nvGrpSpPr>
          <p:cNvPr id="373" name="Google Shape;373;p28"/>
          <p:cNvGrpSpPr/>
          <p:nvPr/>
        </p:nvGrpSpPr>
        <p:grpSpPr>
          <a:xfrm>
            <a:off x="8517609" y="3859796"/>
            <a:ext cx="416931" cy="692277"/>
            <a:chOff x="7982421" y="3727763"/>
            <a:chExt cx="477311" cy="758244"/>
          </a:xfrm>
        </p:grpSpPr>
        <p:sp>
          <p:nvSpPr>
            <p:cNvPr id="374" name="Google Shape;374;p2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82" name="Google Shape;382;p28"/>
          <p:cNvPicPr preferRelativeResize="0"/>
          <p:nvPr/>
        </p:nvPicPr>
        <p:blipFill rotWithShape="1">
          <a:blip r:embed="rId7">
            <a:alphaModFix/>
          </a:blip>
          <a:srcRect b="27092" l="49668" r="37351" t="55915"/>
          <a:stretch/>
        </p:blipFill>
        <p:spPr>
          <a:xfrm>
            <a:off x="8533018" y="4002996"/>
            <a:ext cx="3627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21750"/>
            <a:ext cx="7038900" cy="26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DESKRIPSI SISTEM</a:t>
            </a:r>
            <a:endParaRPr b="1" sz="2200"/>
          </a:p>
          <a:p>
            <a:pPr indent="0" lvl="0" marL="0" rtl="0" algn="l">
              <a:spcBef>
                <a:spcPts val="0"/>
              </a:spcBef>
              <a:spcAft>
                <a:spcPts val="0"/>
              </a:spcAft>
              <a:buNone/>
            </a:pPr>
            <a:r>
              <a:rPr lang="en-GB" sz="1700">
                <a:latin typeface="Lato"/>
                <a:ea typeface="Lato"/>
                <a:cs typeface="Lato"/>
                <a:sym typeface="Lato"/>
              </a:rPr>
              <a:t>Sistem pada dasarnya menghubungkan program dengan basis data yang bertujuan untuk memudahkan pendataan berbagai entitas dalam sistem produksi majalah. Sistem dibuat dengan bahasa pemrograman python yang dijalankan dengan Command Line Interface (CLI).  Sistem ini dihubungkan dengan struktur basis data  sesuai dengan rancangan Entity Relationship Diagram (ERD) model yang telah dikembangkan, </a:t>
            </a:r>
            <a:r>
              <a:rPr lang="en-GB" sz="1700">
                <a:latin typeface="Lato"/>
                <a:ea typeface="Lato"/>
                <a:cs typeface="Lato"/>
                <a:sym typeface="Lato"/>
              </a:rPr>
              <a:t>yang </a:t>
            </a:r>
            <a:r>
              <a:rPr lang="en-GB" sz="1700">
                <a:latin typeface="Lato"/>
                <a:ea typeface="Lato"/>
                <a:cs typeface="Lato"/>
                <a:sym typeface="Lato"/>
              </a:rPr>
              <a:t>diaplikasikan dengan menggunakan database MySQL dari server MariaDB</a:t>
            </a:r>
            <a:endParaRPr sz="1700">
              <a:latin typeface="Lato"/>
              <a:ea typeface="Lato"/>
              <a:cs typeface="Lato"/>
              <a:sym typeface="Lato"/>
            </a:endParaRPr>
          </a:p>
        </p:txBody>
      </p:sp>
      <p:sp>
        <p:nvSpPr>
          <p:cNvPr id="236" name="Google Shape;236;p18"/>
          <p:cNvSpPr txBox="1"/>
          <p:nvPr>
            <p:ph type="title"/>
          </p:nvPr>
        </p:nvSpPr>
        <p:spPr>
          <a:xfrm>
            <a:off x="1297500" y="2851050"/>
            <a:ext cx="7038900" cy="107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BATASAN</a:t>
            </a:r>
            <a:endParaRPr b="1" sz="2200"/>
          </a:p>
          <a:p>
            <a:pPr indent="0" lvl="0" marL="0" rtl="0" algn="l">
              <a:spcBef>
                <a:spcPts val="0"/>
              </a:spcBef>
              <a:spcAft>
                <a:spcPts val="0"/>
              </a:spcAft>
              <a:buNone/>
            </a:pPr>
            <a:r>
              <a:rPr lang="en-GB" sz="1700">
                <a:latin typeface="Lato"/>
                <a:ea typeface="Lato"/>
                <a:cs typeface="Lato"/>
                <a:sym typeface="Lato"/>
              </a:rPr>
              <a:t>Sistem ini minim operasi dan dikembangkan untuk melakukan pendataan beberapa entitas dalam produksi majalah</a:t>
            </a:r>
            <a:endParaRPr sz="1700">
              <a:latin typeface="Lato"/>
              <a:ea typeface="Lato"/>
              <a:cs typeface="Lato"/>
              <a:sym typeface="Lato"/>
            </a:endParaRPr>
          </a:p>
        </p:txBody>
      </p:sp>
      <p:sp>
        <p:nvSpPr>
          <p:cNvPr id="237" name="Google Shape;237;p18"/>
          <p:cNvSpPr txBox="1"/>
          <p:nvPr>
            <p:ph type="title"/>
          </p:nvPr>
        </p:nvSpPr>
        <p:spPr>
          <a:xfrm>
            <a:off x="1297500" y="3844950"/>
            <a:ext cx="70389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t>ASUMSI</a:t>
            </a:r>
            <a:endParaRPr b="1" sz="2200"/>
          </a:p>
          <a:p>
            <a:pPr indent="0" lvl="0" marL="0" rtl="0" algn="l">
              <a:spcBef>
                <a:spcPts val="0"/>
              </a:spcBef>
              <a:spcAft>
                <a:spcPts val="0"/>
              </a:spcAft>
              <a:buNone/>
            </a:pPr>
            <a:r>
              <a:rPr lang="en-GB" sz="1700">
                <a:latin typeface="Lato"/>
                <a:ea typeface="Lato"/>
                <a:cs typeface="Lato"/>
                <a:sym typeface="Lato"/>
              </a:rPr>
              <a:t>Sistem ini diasumsikan bisa memudahkan pendataan dan modifikasi data beberapa entitas dalam produksi majalah </a:t>
            </a:r>
            <a:endParaRPr sz="17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ENTITY RELATIONSHIP DIAGRAM (ERD) MODEL</a:t>
            </a:r>
            <a:endParaRPr b="1"/>
          </a:p>
        </p:txBody>
      </p:sp>
      <p:pic>
        <p:nvPicPr>
          <p:cNvPr id="243" name="Google Shape;243;p19"/>
          <p:cNvPicPr preferRelativeResize="0"/>
          <p:nvPr/>
        </p:nvPicPr>
        <p:blipFill>
          <a:blip r:embed="rId3">
            <a:alphaModFix/>
          </a:blip>
          <a:stretch>
            <a:fillRect/>
          </a:stretch>
        </p:blipFill>
        <p:spPr>
          <a:xfrm>
            <a:off x="1459850" y="1307850"/>
            <a:ext cx="6714189" cy="353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ph type="title"/>
          </p:nvPr>
        </p:nvSpPr>
        <p:spPr>
          <a:xfrm>
            <a:off x="1297500" y="3175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PEMETAAN ERD →  MODEL RELATIONAL</a:t>
            </a:r>
            <a:endParaRPr b="1"/>
          </a:p>
        </p:txBody>
      </p:sp>
      <p:pic>
        <p:nvPicPr>
          <p:cNvPr id="249" name="Google Shape;249;p20"/>
          <p:cNvPicPr preferRelativeResize="0"/>
          <p:nvPr/>
        </p:nvPicPr>
        <p:blipFill>
          <a:blip r:embed="rId3">
            <a:alphaModFix/>
          </a:blip>
          <a:stretch>
            <a:fillRect/>
          </a:stretch>
        </p:blipFill>
        <p:spPr>
          <a:xfrm>
            <a:off x="353200" y="1337975"/>
            <a:ext cx="1939825" cy="1233773"/>
          </a:xfrm>
          <a:prstGeom prst="rect">
            <a:avLst/>
          </a:prstGeom>
          <a:noFill/>
          <a:ln>
            <a:noFill/>
          </a:ln>
        </p:spPr>
      </p:pic>
      <p:pic>
        <p:nvPicPr>
          <p:cNvPr id="250" name="Google Shape;250;p20"/>
          <p:cNvPicPr preferRelativeResize="0"/>
          <p:nvPr/>
        </p:nvPicPr>
        <p:blipFill>
          <a:blip r:embed="rId4">
            <a:alphaModFix/>
          </a:blip>
          <a:stretch>
            <a:fillRect/>
          </a:stretch>
        </p:blipFill>
        <p:spPr>
          <a:xfrm>
            <a:off x="353200" y="2684450"/>
            <a:ext cx="1399075" cy="1635300"/>
          </a:xfrm>
          <a:prstGeom prst="rect">
            <a:avLst/>
          </a:prstGeom>
          <a:noFill/>
          <a:ln>
            <a:noFill/>
          </a:ln>
        </p:spPr>
      </p:pic>
      <p:pic>
        <p:nvPicPr>
          <p:cNvPr id="251" name="Google Shape;251;p20"/>
          <p:cNvPicPr preferRelativeResize="0"/>
          <p:nvPr/>
        </p:nvPicPr>
        <p:blipFill>
          <a:blip r:embed="rId5">
            <a:alphaModFix/>
          </a:blip>
          <a:stretch>
            <a:fillRect/>
          </a:stretch>
        </p:blipFill>
        <p:spPr>
          <a:xfrm>
            <a:off x="2232688" y="3474463"/>
            <a:ext cx="1880101" cy="1030872"/>
          </a:xfrm>
          <a:prstGeom prst="rect">
            <a:avLst/>
          </a:prstGeom>
          <a:noFill/>
          <a:ln>
            <a:noFill/>
          </a:ln>
        </p:spPr>
      </p:pic>
      <p:pic>
        <p:nvPicPr>
          <p:cNvPr id="252" name="Google Shape;252;p20"/>
          <p:cNvPicPr preferRelativeResize="0"/>
          <p:nvPr/>
        </p:nvPicPr>
        <p:blipFill>
          <a:blip r:embed="rId6">
            <a:alphaModFix/>
          </a:blip>
          <a:stretch>
            <a:fillRect/>
          </a:stretch>
        </p:blipFill>
        <p:spPr>
          <a:xfrm>
            <a:off x="2346525" y="1385425"/>
            <a:ext cx="2584275" cy="329538"/>
          </a:xfrm>
          <a:prstGeom prst="rect">
            <a:avLst/>
          </a:prstGeom>
          <a:noFill/>
          <a:ln>
            <a:noFill/>
          </a:ln>
        </p:spPr>
      </p:pic>
      <p:pic>
        <p:nvPicPr>
          <p:cNvPr id="253" name="Google Shape;253;p20"/>
          <p:cNvPicPr preferRelativeResize="0"/>
          <p:nvPr/>
        </p:nvPicPr>
        <p:blipFill>
          <a:blip r:embed="rId7">
            <a:alphaModFix/>
          </a:blip>
          <a:stretch>
            <a:fillRect/>
          </a:stretch>
        </p:blipFill>
        <p:spPr>
          <a:xfrm>
            <a:off x="2346525" y="1714976"/>
            <a:ext cx="2584275" cy="641694"/>
          </a:xfrm>
          <a:prstGeom prst="rect">
            <a:avLst/>
          </a:prstGeom>
          <a:noFill/>
          <a:ln>
            <a:noFill/>
          </a:ln>
        </p:spPr>
      </p:pic>
      <p:pic>
        <p:nvPicPr>
          <p:cNvPr id="254" name="Google Shape;254;p20"/>
          <p:cNvPicPr preferRelativeResize="0"/>
          <p:nvPr/>
        </p:nvPicPr>
        <p:blipFill>
          <a:blip r:embed="rId8">
            <a:alphaModFix/>
          </a:blip>
          <a:stretch>
            <a:fillRect/>
          </a:stretch>
        </p:blipFill>
        <p:spPr>
          <a:xfrm>
            <a:off x="1851500" y="2684446"/>
            <a:ext cx="2348499" cy="577179"/>
          </a:xfrm>
          <a:prstGeom prst="rect">
            <a:avLst/>
          </a:prstGeom>
          <a:noFill/>
          <a:ln>
            <a:noFill/>
          </a:ln>
        </p:spPr>
      </p:pic>
      <p:pic>
        <p:nvPicPr>
          <p:cNvPr id="255" name="Google Shape;255;p20"/>
          <p:cNvPicPr preferRelativeResize="0"/>
          <p:nvPr/>
        </p:nvPicPr>
        <p:blipFill>
          <a:blip r:embed="rId9">
            <a:alphaModFix/>
          </a:blip>
          <a:stretch>
            <a:fillRect/>
          </a:stretch>
        </p:blipFill>
        <p:spPr>
          <a:xfrm>
            <a:off x="2232699" y="4581513"/>
            <a:ext cx="2754150" cy="351200"/>
          </a:xfrm>
          <a:prstGeom prst="rect">
            <a:avLst/>
          </a:prstGeom>
          <a:noFill/>
          <a:ln>
            <a:noFill/>
          </a:ln>
        </p:spPr>
      </p:pic>
      <p:pic>
        <p:nvPicPr>
          <p:cNvPr id="256" name="Google Shape;256;p20"/>
          <p:cNvPicPr preferRelativeResize="0"/>
          <p:nvPr/>
        </p:nvPicPr>
        <p:blipFill>
          <a:blip r:embed="rId10">
            <a:alphaModFix/>
          </a:blip>
          <a:stretch>
            <a:fillRect/>
          </a:stretch>
        </p:blipFill>
        <p:spPr>
          <a:xfrm>
            <a:off x="5474337" y="1071375"/>
            <a:ext cx="2318129" cy="1030850"/>
          </a:xfrm>
          <a:prstGeom prst="rect">
            <a:avLst/>
          </a:prstGeom>
          <a:noFill/>
          <a:ln>
            <a:noFill/>
          </a:ln>
        </p:spPr>
      </p:pic>
      <p:pic>
        <p:nvPicPr>
          <p:cNvPr id="257" name="Google Shape;257;p20"/>
          <p:cNvPicPr preferRelativeResize="0"/>
          <p:nvPr/>
        </p:nvPicPr>
        <p:blipFill>
          <a:blip r:embed="rId11">
            <a:alphaModFix/>
          </a:blip>
          <a:stretch>
            <a:fillRect/>
          </a:stretch>
        </p:blipFill>
        <p:spPr>
          <a:xfrm>
            <a:off x="5474322" y="2173763"/>
            <a:ext cx="2703015" cy="667750"/>
          </a:xfrm>
          <a:prstGeom prst="rect">
            <a:avLst/>
          </a:prstGeom>
          <a:noFill/>
          <a:ln>
            <a:noFill/>
          </a:ln>
        </p:spPr>
      </p:pic>
      <p:pic>
        <p:nvPicPr>
          <p:cNvPr id="258" name="Google Shape;258;p20"/>
          <p:cNvPicPr preferRelativeResize="0"/>
          <p:nvPr/>
        </p:nvPicPr>
        <p:blipFill>
          <a:blip r:embed="rId12">
            <a:alphaModFix/>
          </a:blip>
          <a:stretch>
            <a:fillRect/>
          </a:stretch>
        </p:blipFill>
        <p:spPr>
          <a:xfrm>
            <a:off x="5462175" y="2913050"/>
            <a:ext cx="2542482" cy="1030850"/>
          </a:xfrm>
          <a:prstGeom prst="rect">
            <a:avLst/>
          </a:prstGeom>
          <a:noFill/>
          <a:ln>
            <a:noFill/>
          </a:ln>
        </p:spPr>
      </p:pic>
      <p:pic>
        <p:nvPicPr>
          <p:cNvPr id="259" name="Google Shape;259;p20"/>
          <p:cNvPicPr preferRelativeResize="0"/>
          <p:nvPr/>
        </p:nvPicPr>
        <p:blipFill>
          <a:blip r:embed="rId13">
            <a:alphaModFix/>
          </a:blip>
          <a:stretch>
            <a:fillRect/>
          </a:stretch>
        </p:blipFill>
        <p:spPr>
          <a:xfrm>
            <a:off x="5462175" y="4015450"/>
            <a:ext cx="3145775" cy="723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1297500" y="313250"/>
            <a:ext cx="7038900" cy="5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PEMETAAN ERD →  MODEL RELATIONAL</a:t>
            </a:r>
            <a:endParaRPr b="1"/>
          </a:p>
          <a:p>
            <a:pPr indent="0" lvl="0" marL="0" rtl="0" algn="l">
              <a:spcBef>
                <a:spcPts val="0"/>
              </a:spcBef>
              <a:spcAft>
                <a:spcPts val="0"/>
              </a:spcAft>
              <a:buNone/>
            </a:pPr>
            <a:r>
              <a:t/>
            </a:r>
            <a:endParaRPr/>
          </a:p>
        </p:txBody>
      </p:sp>
      <p:pic>
        <p:nvPicPr>
          <p:cNvPr id="265" name="Google Shape;265;p21"/>
          <p:cNvPicPr preferRelativeResize="0"/>
          <p:nvPr/>
        </p:nvPicPr>
        <p:blipFill>
          <a:blip r:embed="rId3">
            <a:alphaModFix/>
          </a:blip>
          <a:stretch>
            <a:fillRect/>
          </a:stretch>
        </p:blipFill>
        <p:spPr>
          <a:xfrm>
            <a:off x="1297500" y="3818275"/>
            <a:ext cx="3260826" cy="1059250"/>
          </a:xfrm>
          <a:prstGeom prst="rect">
            <a:avLst/>
          </a:prstGeom>
          <a:noFill/>
          <a:ln>
            <a:noFill/>
          </a:ln>
        </p:spPr>
      </p:pic>
      <p:pic>
        <p:nvPicPr>
          <p:cNvPr id="266" name="Google Shape;266;p21"/>
          <p:cNvPicPr preferRelativeResize="0"/>
          <p:nvPr/>
        </p:nvPicPr>
        <p:blipFill>
          <a:blip r:embed="rId4">
            <a:alphaModFix/>
          </a:blip>
          <a:stretch>
            <a:fillRect/>
          </a:stretch>
        </p:blipFill>
        <p:spPr>
          <a:xfrm>
            <a:off x="5059375" y="2263250"/>
            <a:ext cx="2883200" cy="1402628"/>
          </a:xfrm>
          <a:prstGeom prst="rect">
            <a:avLst/>
          </a:prstGeom>
          <a:noFill/>
          <a:ln>
            <a:noFill/>
          </a:ln>
        </p:spPr>
      </p:pic>
      <p:pic>
        <p:nvPicPr>
          <p:cNvPr id="267" name="Google Shape;267;p21"/>
          <p:cNvPicPr preferRelativeResize="0"/>
          <p:nvPr/>
        </p:nvPicPr>
        <p:blipFill>
          <a:blip r:embed="rId5">
            <a:alphaModFix/>
          </a:blip>
          <a:stretch>
            <a:fillRect/>
          </a:stretch>
        </p:blipFill>
        <p:spPr>
          <a:xfrm>
            <a:off x="1297500" y="978325"/>
            <a:ext cx="3184626" cy="1267625"/>
          </a:xfrm>
          <a:prstGeom prst="rect">
            <a:avLst/>
          </a:prstGeom>
          <a:noFill/>
          <a:ln>
            <a:noFill/>
          </a:ln>
        </p:spPr>
      </p:pic>
      <p:pic>
        <p:nvPicPr>
          <p:cNvPr id="268" name="Google Shape;268;p21"/>
          <p:cNvPicPr preferRelativeResize="0"/>
          <p:nvPr/>
        </p:nvPicPr>
        <p:blipFill>
          <a:blip r:embed="rId6">
            <a:alphaModFix/>
          </a:blip>
          <a:stretch>
            <a:fillRect/>
          </a:stretch>
        </p:blipFill>
        <p:spPr>
          <a:xfrm>
            <a:off x="1297505" y="2315868"/>
            <a:ext cx="2214982" cy="1297400"/>
          </a:xfrm>
          <a:prstGeom prst="rect">
            <a:avLst/>
          </a:prstGeom>
          <a:noFill/>
          <a:ln>
            <a:noFill/>
          </a:ln>
        </p:spPr>
      </p:pic>
      <p:pic>
        <p:nvPicPr>
          <p:cNvPr id="269" name="Google Shape;269;p21"/>
          <p:cNvPicPr preferRelativeResize="0"/>
          <p:nvPr/>
        </p:nvPicPr>
        <p:blipFill>
          <a:blip r:embed="rId7">
            <a:alphaModFix/>
          </a:blip>
          <a:stretch>
            <a:fillRect/>
          </a:stretch>
        </p:blipFill>
        <p:spPr>
          <a:xfrm>
            <a:off x="5059374" y="978325"/>
            <a:ext cx="3403875" cy="1208725"/>
          </a:xfrm>
          <a:prstGeom prst="rect">
            <a:avLst/>
          </a:prstGeom>
          <a:noFill/>
          <a:ln>
            <a:noFill/>
          </a:ln>
        </p:spPr>
      </p:pic>
      <p:pic>
        <p:nvPicPr>
          <p:cNvPr id="270" name="Google Shape;270;p21"/>
          <p:cNvPicPr preferRelativeResize="0"/>
          <p:nvPr/>
        </p:nvPicPr>
        <p:blipFill>
          <a:blip r:embed="rId8">
            <a:alphaModFix/>
          </a:blip>
          <a:stretch>
            <a:fillRect/>
          </a:stretch>
        </p:blipFill>
        <p:spPr>
          <a:xfrm>
            <a:off x="4648198" y="4073838"/>
            <a:ext cx="2935069" cy="80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2"/>
          <p:cNvSpPr txBox="1"/>
          <p:nvPr>
            <p:ph type="title"/>
          </p:nvPr>
        </p:nvSpPr>
        <p:spPr>
          <a:xfrm>
            <a:off x="1822800" y="393750"/>
            <a:ext cx="2901600" cy="13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RESUME HASIL PEMETAAN ERD → BENTUK FISIK</a:t>
            </a:r>
            <a:endParaRPr b="1"/>
          </a:p>
          <a:p>
            <a:pPr indent="0" lvl="0" marL="0" rtl="0" algn="l">
              <a:spcBef>
                <a:spcPts val="0"/>
              </a:spcBef>
              <a:spcAft>
                <a:spcPts val="0"/>
              </a:spcAft>
              <a:buNone/>
            </a:pPr>
            <a:r>
              <a:t/>
            </a:r>
            <a:endParaRPr/>
          </a:p>
        </p:txBody>
      </p:sp>
      <p:sp>
        <p:nvSpPr>
          <p:cNvPr id="276" name="Google Shape;276;p22"/>
          <p:cNvSpPr txBox="1"/>
          <p:nvPr>
            <p:ph idx="1" type="body"/>
          </p:nvPr>
        </p:nvSpPr>
        <p:spPr>
          <a:xfrm>
            <a:off x="4860500" y="393750"/>
            <a:ext cx="4249200" cy="41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Pemetaan Entity Relationship Diagram (ERD) sistem pendataan majalah menjadi bentuk fisik dilakukan dengan mentransformasikannya menjadi berbentuk relasi (tabel) entitas tersebut, yang diisi oleh beberapa atribut sebagai kolomnya. </a:t>
            </a:r>
            <a:endParaRPr>
              <a:solidFill>
                <a:srgbClr val="FFFFFF"/>
              </a:solidFill>
            </a:endParaRPr>
          </a:p>
          <a:p>
            <a:pPr indent="0" lvl="0" marL="0" rtl="0" algn="l">
              <a:spcBef>
                <a:spcPts val="1600"/>
              </a:spcBef>
              <a:spcAft>
                <a:spcPts val="0"/>
              </a:spcAft>
              <a:buNone/>
            </a:pPr>
            <a:r>
              <a:rPr lang="en-GB">
                <a:solidFill>
                  <a:srgbClr val="FFFFFF"/>
                </a:solidFill>
              </a:rPr>
              <a:t>Dari beberapa kolom tersebut, kolom yang menjadi primary key dari suatu relasi diletakkan sebagai kolom paling awal dan diberikan </a:t>
            </a:r>
            <a:r>
              <a:rPr i="1" lang="en-GB">
                <a:solidFill>
                  <a:srgbClr val="FFFFFF"/>
                </a:solidFill>
              </a:rPr>
              <a:t>underline </a:t>
            </a:r>
            <a:r>
              <a:rPr lang="en-GB">
                <a:solidFill>
                  <a:srgbClr val="FFFFFF"/>
                </a:solidFill>
              </a:rPr>
              <a:t>untuk menandai kolom tersebut sebagai primary key. </a:t>
            </a:r>
            <a:endParaRPr>
              <a:solidFill>
                <a:srgbClr val="FFFFFF"/>
              </a:solidFill>
            </a:endParaRPr>
          </a:p>
          <a:p>
            <a:pPr indent="0" lvl="0" marL="0" rtl="0" algn="l">
              <a:spcBef>
                <a:spcPts val="1600"/>
              </a:spcBef>
              <a:spcAft>
                <a:spcPts val="1600"/>
              </a:spcAft>
              <a:buNone/>
            </a:pPr>
            <a:r>
              <a:rPr lang="en-GB">
                <a:solidFill>
                  <a:srgbClr val="FFFFFF"/>
                </a:solidFill>
              </a:rPr>
              <a:t>Atribut yang mengandung unsur multivalue dibentuk menjadi satu relasi khusus yang hanya mengandung atribut multivalue tersebut dengan primary key. ERD yang hubungannya mengandung unsur entitas lemah (weak entity) dibentuk menjadi dua tabel berbeda lalu dihubungkan dengan tanda panah sebagai bentuk ketergantungannya terhadap entitas kuat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type="title"/>
          </p:nvPr>
        </p:nvSpPr>
        <p:spPr>
          <a:xfrm>
            <a:off x="1297500" y="141550"/>
            <a:ext cx="7846500" cy="11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PROSES PENGISIAN TABEL</a:t>
            </a:r>
            <a:endParaRPr b="1"/>
          </a:p>
          <a:p>
            <a:pPr indent="0" lvl="0" marL="0" rtl="0" algn="l">
              <a:spcBef>
                <a:spcPts val="0"/>
              </a:spcBef>
              <a:spcAft>
                <a:spcPts val="0"/>
              </a:spcAft>
              <a:buNone/>
            </a:pPr>
            <a:r>
              <a:rPr b="1" lang="en-GB" sz="1800">
                <a:latin typeface="Lato"/>
                <a:ea typeface="Lato"/>
                <a:cs typeface="Lato"/>
                <a:sym typeface="Lato"/>
              </a:rPr>
              <a:t>Proses pengisian tabel dilakukan dengan menggunakan shell database MySQL dari server MariaDB pada aplikasi XAMPP </a:t>
            </a:r>
            <a:endParaRPr b="1" sz="1800">
              <a:latin typeface="Lato"/>
              <a:ea typeface="Lato"/>
              <a:cs typeface="Lato"/>
              <a:sym typeface="Lato"/>
            </a:endParaRPr>
          </a:p>
        </p:txBody>
      </p:sp>
      <p:sp>
        <p:nvSpPr>
          <p:cNvPr id="282" name="Google Shape;282;p23"/>
          <p:cNvSpPr txBox="1"/>
          <p:nvPr/>
        </p:nvSpPr>
        <p:spPr>
          <a:xfrm>
            <a:off x="770425" y="1353775"/>
            <a:ext cx="58023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Proses Pengisian Kolom Pada Tabel Majalah, Pelanggan, Pegawai, Penulis, dan Distributor</a:t>
            </a:r>
            <a:endParaRPr sz="200">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83" name="Google Shape;283;p23"/>
          <p:cNvSpPr txBox="1"/>
          <p:nvPr/>
        </p:nvSpPr>
        <p:spPr>
          <a:xfrm>
            <a:off x="303900" y="13154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pic>
        <p:nvPicPr>
          <p:cNvPr id="284" name="Google Shape;284;p23"/>
          <p:cNvPicPr preferRelativeResize="0"/>
          <p:nvPr/>
        </p:nvPicPr>
        <p:blipFill rotWithShape="1">
          <a:blip r:embed="rId3">
            <a:alphaModFix/>
          </a:blip>
          <a:srcRect b="0" l="0" r="41988" t="13201"/>
          <a:stretch/>
        </p:blipFill>
        <p:spPr>
          <a:xfrm>
            <a:off x="303900" y="1884775"/>
            <a:ext cx="1843850" cy="1008700"/>
          </a:xfrm>
          <a:prstGeom prst="rect">
            <a:avLst/>
          </a:prstGeom>
          <a:noFill/>
          <a:ln>
            <a:noFill/>
          </a:ln>
        </p:spPr>
      </p:pic>
      <p:pic>
        <p:nvPicPr>
          <p:cNvPr id="285" name="Google Shape;285;p23"/>
          <p:cNvPicPr preferRelativeResize="0"/>
          <p:nvPr/>
        </p:nvPicPr>
        <p:blipFill rotWithShape="1">
          <a:blip r:embed="rId4">
            <a:alphaModFix/>
          </a:blip>
          <a:srcRect b="0" l="0" r="41096" t="13985"/>
          <a:stretch/>
        </p:blipFill>
        <p:spPr>
          <a:xfrm>
            <a:off x="2208700" y="1884775"/>
            <a:ext cx="2027837" cy="1008700"/>
          </a:xfrm>
          <a:prstGeom prst="rect">
            <a:avLst/>
          </a:prstGeom>
          <a:noFill/>
          <a:ln>
            <a:noFill/>
          </a:ln>
        </p:spPr>
      </p:pic>
      <p:pic>
        <p:nvPicPr>
          <p:cNvPr id="286" name="Google Shape;286;p23"/>
          <p:cNvPicPr preferRelativeResize="0"/>
          <p:nvPr/>
        </p:nvPicPr>
        <p:blipFill rotWithShape="1">
          <a:blip r:embed="rId5">
            <a:alphaModFix/>
          </a:blip>
          <a:srcRect b="0" l="0" r="43582" t="19910"/>
          <a:stretch/>
        </p:blipFill>
        <p:spPr>
          <a:xfrm>
            <a:off x="6519625" y="2084675"/>
            <a:ext cx="2398889" cy="808800"/>
          </a:xfrm>
          <a:prstGeom prst="rect">
            <a:avLst/>
          </a:prstGeom>
          <a:noFill/>
          <a:ln>
            <a:noFill/>
          </a:ln>
        </p:spPr>
      </p:pic>
      <p:pic>
        <p:nvPicPr>
          <p:cNvPr id="287" name="Google Shape;287;p23"/>
          <p:cNvPicPr preferRelativeResize="0"/>
          <p:nvPr/>
        </p:nvPicPr>
        <p:blipFill rotWithShape="1">
          <a:blip r:embed="rId6">
            <a:alphaModFix/>
          </a:blip>
          <a:srcRect b="0" l="0" r="45169" t="20710"/>
          <a:stretch/>
        </p:blipFill>
        <p:spPr>
          <a:xfrm>
            <a:off x="4297475" y="1884775"/>
            <a:ext cx="2161198" cy="908750"/>
          </a:xfrm>
          <a:prstGeom prst="rect">
            <a:avLst/>
          </a:prstGeom>
          <a:noFill/>
          <a:ln>
            <a:noFill/>
          </a:ln>
        </p:spPr>
      </p:pic>
      <p:pic>
        <p:nvPicPr>
          <p:cNvPr id="288" name="Google Shape;288;p23"/>
          <p:cNvPicPr preferRelativeResize="0"/>
          <p:nvPr/>
        </p:nvPicPr>
        <p:blipFill rotWithShape="1">
          <a:blip r:embed="rId7">
            <a:alphaModFix/>
          </a:blip>
          <a:srcRect b="0" l="0" r="40546" t="22928"/>
          <a:stretch/>
        </p:blipFill>
        <p:spPr>
          <a:xfrm>
            <a:off x="6519625" y="1384350"/>
            <a:ext cx="2269901" cy="631413"/>
          </a:xfrm>
          <a:prstGeom prst="rect">
            <a:avLst/>
          </a:prstGeom>
          <a:noFill/>
          <a:ln>
            <a:noFill/>
          </a:ln>
        </p:spPr>
      </p:pic>
      <p:sp>
        <p:nvSpPr>
          <p:cNvPr id="289" name="Google Shape;289;p23"/>
          <p:cNvSpPr txBox="1"/>
          <p:nvPr/>
        </p:nvSpPr>
        <p:spPr>
          <a:xfrm>
            <a:off x="303900" y="2793524"/>
            <a:ext cx="605700" cy="72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0" name="Google Shape;290;p23"/>
          <p:cNvSpPr txBox="1"/>
          <p:nvPr/>
        </p:nvSpPr>
        <p:spPr>
          <a:xfrm>
            <a:off x="770413" y="2893475"/>
            <a:ext cx="47520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Bentuk Kolom Pada Tabel-Tabel Tersebut</a:t>
            </a:r>
            <a:endParaRPr sz="1200">
              <a:solidFill>
                <a:srgbClr val="FFFFFF"/>
              </a:solidFill>
            </a:endParaRPr>
          </a:p>
          <a:p>
            <a:pPr indent="0" lvl="0" marL="0" rtl="0" algn="l">
              <a:spcBef>
                <a:spcPts val="0"/>
              </a:spcBef>
              <a:spcAft>
                <a:spcPts val="0"/>
              </a:spcAft>
              <a:buNone/>
            </a:pPr>
            <a:r>
              <a:t/>
            </a:r>
            <a:endParaRPr sz="1300">
              <a:solidFill>
                <a:srgbClr val="FFFFFF"/>
              </a:solidFill>
            </a:endParaRPr>
          </a:p>
        </p:txBody>
      </p:sp>
      <p:pic>
        <p:nvPicPr>
          <p:cNvPr id="291" name="Google Shape;291;p23"/>
          <p:cNvPicPr preferRelativeResize="0"/>
          <p:nvPr/>
        </p:nvPicPr>
        <p:blipFill rotWithShape="1">
          <a:blip r:embed="rId8">
            <a:alphaModFix/>
          </a:blip>
          <a:srcRect b="11611" l="0" r="25110" t="12991"/>
          <a:stretch/>
        </p:blipFill>
        <p:spPr>
          <a:xfrm>
            <a:off x="303900" y="3279200"/>
            <a:ext cx="2490026" cy="908750"/>
          </a:xfrm>
          <a:prstGeom prst="rect">
            <a:avLst/>
          </a:prstGeom>
          <a:noFill/>
          <a:ln>
            <a:noFill/>
          </a:ln>
        </p:spPr>
      </p:pic>
      <p:pic>
        <p:nvPicPr>
          <p:cNvPr id="292" name="Google Shape;292;p23"/>
          <p:cNvPicPr preferRelativeResize="0"/>
          <p:nvPr/>
        </p:nvPicPr>
        <p:blipFill rotWithShape="1">
          <a:blip r:embed="rId9">
            <a:alphaModFix/>
          </a:blip>
          <a:srcRect b="10894" l="0" r="26448" t="14689"/>
          <a:stretch/>
        </p:blipFill>
        <p:spPr>
          <a:xfrm>
            <a:off x="2853275" y="3279200"/>
            <a:ext cx="2720050" cy="908750"/>
          </a:xfrm>
          <a:prstGeom prst="rect">
            <a:avLst/>
          </a:prstGeom>
          <a:noFill/>
          <a:ln>
            <a:noFill/>
          </a:ln>
        </p:spPr>
      </p:pic>
      <p:pic>
        <p:nvPicPr>
          <p:cNvPr id="293" name="Google Shape;293;p23"/>
          <p:cNvPicPr preferRelativeResize="0"/>
          <p:nvPr/>
        </p:nvPicPr>
        <p:blipFill rotWithShape="1">
          <a:blip r:embed="rId10">
            <a:alphaModFix/>
          </a:blip>
          <a:srcRect b="12447" l="0" r="28698" t="15934"/>
          <a:stretch/>
        </p:blipFill>
        <p:spPr>
          <a:xfrm>
            <a:off x="5663250" y="3279200"/>
            <a:ext cx="2914344" cy="908750"/>
          </a:xfrm>
          <a:prstGeom prst="rect">
            <a:avLst/>
          </a:prstGeom>
          <a:noFill/>
          <a:ln>
            <a:noFill/>
          </a:ln>
        </p:spPr>
      </p:pic>
      <p:pic>
        <p:nvPicPr>
          <p:cNvPr id="294" name="Google Shape;294;p23"/>
          <p:cNvPicPr preferRelativeResize="0"/>
          <p:nvPr/>
        </p:nvPicPr>
        <p:blipFill rotWithShape="1">
          <a:blip r:embed="rId11">
            <a:alphaModFix/>
          </a:blip>
          <a:srcRect b="11380" l="0" r="28698" t="16453"/>
          <a:stretch/>
        </p:blipFill>
        <p:spPr>
          <a:xfrm>
            <a:off x="303900" y="4271600"/>
            <a:ext cx="2490024" cy="769173"/>
          </a:xfrm>
          <a:prstGeom prst="rect">
            <a:avLst/>
          </a:prstGeom>
          <a:noFill/>
          <a:ln>
            <a:noFill/>
          </a:ln>
        </p:spPr>
      </p:pic>
      <p:pic>
        <p:nvPicPr>
          <p:cNvPr id="295" name="Google Shape;295;p23"/>
          <p:cNvPicPr preferRelativeResize="0"/>
          <p:nvPr/>
        </p:nvPicPr>
        <p:blipFill rotWithShape="1">
          <a:blip r:embed="rId12">
            <a:alphaModFix/>
          </a:blip>
          <a:srcRect b="13537" l="0" r="23605" t="17463"/>
          <a:stretch/>
        </p:blipFill>
        <p:spPr>
          <a:xfrm>
            <a:off x="2853275" y="4271600"/>
            <a:ext cx="2983598" cy="769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4"/>
          <p:cNvSpPr txBox="1"/>
          <p:nvPr>
            <p:ph type="title"/>
          </p:nvPr>
        </p:nvSpPr>
        <p:spPr>
          <a:xfrm>
            <a:off x="1297500" y="241350"/>
            <a:ext cx="7038900" cy="13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TAMPILAN SHOW DATA PADA SISTEM</a:t>
            </a:r>
            <a:endParaRPr b="1"/>
          </a:p>
          <a:p>
            <a:pPr indent="0" lvl="0" marL="0" rtl="0" algn="l">
              <a:spcBef>
                <a:spcPts val="0"/>
              </a:spcBef>
              <a:spcAft>
                <a:spcPts val="0"/>
              </a:spcAft>
              <a:buNone/>
            </a:pPr>
            <a:r>
              <a:rPr lang="en-GB" sz="1200"/>
              <a:t>Di awal, program akan meminta hak akses anda masuk sebagai siapa, jika telah memilih salah satunya, program akan menampilkan menu yang bisa anda lakukan, ketika memasukkan menu Menampilkan data (2), maka program akan menampilkan data yang tersimpan didalam tabel database</a:t>
            </a:r>
            <a:endParaRPr sz="1200"/>
          </a:p>
        </p:txBody>
      </p:sp>
      <p:sp>
        <p:nvSpPr>
          <p:cNvPr id="301" name="Google Shape;301;p24"/>
          <p:cNvSpPr txBox="1"/>
          <p:nvPr>
            <p:ph type="title"/>
          </p:nvPr>
        </p:nvSpPr>
        <p:spPr>
          <a:xfrm>
            <a:off x="1297500" y="1458550"/>
            <a:ext cx="32940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Query </a:t>
            </a:r>
            <a:r>
              <a:rPr lang="en-GB" sz="1100"/>
              <a:t>program yang digunakan :</a:t>
            </a:r>
            <a:endParaRPr sz="1100"/>
          </a:p>
        </p:txBody>
      </p:sp>
      <p:pic>
        <p:nvPicPr>
          <p:cNvPr id="302" name="Google Shape;302;p24"/>
          <p:cNvPicPr preferRelativeResize="0"/>
          <p:nvPr/>
        </p:nvPicPr>
        <p:blipFill>
          <a:blip r:embed="rId3">
            <a:alphaModFix/>
          </a:blip>
          <a:stretch>
            <a:fillRect/>
          </a:stretch>
        </p:blipFill>
        <p:spPr>
          <a:xfrm>
            <a:off x="1359775" y="1755750"/>
            <a:ext cx="5312250" cy="619600"/>
          </a:xfrm>
          <a:prstGeom prst="rect">
            <a:avLst/>
          </a:prstGeom>
          <a:noFill/>
          <a:ln>
            <a:noFill/>
          </a:ln>
        </p:spPr>
      </p:pic>
      <p:pic>
        <p:nvPicPr>
          <p:cNvPr id="303" name="Google Shape;303;p24"/>
          <p:cNvPicPr preferRelativeResize="0"/>
          <p:nvPr/>
        </p:nvPicPr>
        <p:blipFill>
          <a:blip r:embed="rId4">
            <a:alphaModFix/>
          </a:blip>
          <a:stretch>
            <a:fillRect/>
          </a:stretch>
        </p:blipFill>
        <p:spPr>
          <a:xfrm>
            <a:off x="1359775" y="2419350"/>
            <a:ext cx="3075251" cy="2563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ph type="title"/>
          </p:nvPr>
        </p:nvSpPr>
        <p:spPr>
          <a:xfrm>
            <a:off x="1297500" y="393750"/>
            <a:ext cx="7038900" cy="18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TAMPILAN INSERT DATA PADA SISTEM</a:t>
            </a:r>
            <a:endParaRPr b="1"/>
          </a:p>
          <a:p>
            <a:pPr indent="0" lvl="0" marL="0" rtl="0" algn="l">
              <a:spcBef>
                <a:spcPts val="0"/>
              </a:spcBef>
              <a:spcAft>
                <a:spcPts val="0"/>
              </a:spcAft>
              <a:buNone/>
            </a:pPr>
            <a:r>
              <a:rPr lang="en-GB" sz="1100"/>
              <a:t>Di awal, program akan meminta hak akses anda masuk sebagai siapa, jika telah memilih salah satunya, program akan menampilkan menu yang bisa anda lakukan, ketika memasukkan menu Menambah data (1), maka program akan menambah data yang anda masukkan, lalu data tersebut akan tersimpan didalam tabel database. Untuk melihat hasil dari pengisian data yang dilakukan, bisa menggunakan fungsi Menampilkan data (2) pada program yang diaplikasikan pada slide sebelumnya</a:t>
            </a:r>
            <a:endParaRPr b="1" sz="1100"/>
          </a:p>
          <a:p>
            <a:pPr indent="0" lvl="0" marL="0" rtl="0" algn="l">
              <a:spcBef>
                <a:spcPts val="0"/>
              </a:spcBef>
              <a:spcAft>
                <a:spcPts val="0"/>
              </a:spcAft>
              <a:buNone/>
            </a:pPr>
            <a:r>
              <a:t/>
            </a:r>
            <a:endParaRPr/>
          </a:p>
        </p:txBody>
      </p:sp>
      <p:sp>
        <p:nvSpPr>
          <p:cNvPr id="309" name="Google Shape;309;p25"/>
          <p:cNvSpPr txBox="1"/>
          <p:nvPr>
            <p:ph type="title"/>
          </p:nvPr>
        </p:nvSpPr>
        <p:spPr>
          <a:xfrm>
            <a:off x="1236150" y="3588350"/>
            <a:ext cx="3294000" cy="3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Query program yang digunakan :</a:t>
            </a:r>
            <a:endParaRPr sz="1100"/>
          </a:p>
        </p:txBody>
      </p:sp>
      <p:pic>
        <p:nvPicPr>
          <p:cNvPr id="310" name="Google Shape;310;p25"/>
          <p:cNvPicPr preferRelativeResize="0"/>
          <p:nvPr/>
        </p:nvPicPr>
        <p:blipFill>
          <a:blip r:embed="rId3">
            <a:alphaModFix/>
          </a:blip>
          <a:stretch>
            <a:fillRect/>
          </a:stretch>
        </p:blipFill>
        <p:spPr>
          <a:xfrm>
            <a:off x="1304075" y="3905925"/>
            <a:ext cx="3158148" cy="1094300"/>
          </a:xfrm>
          <a:prstGeom prst="rect">
            <a:avLst/>
          </a:prstGeom>
          <a:noFill/>
          <a:ln>
            <a:noFill/>
          </a:ln>
        </p:spPr>
      </p:pic>
      <p:pic>
        <p:nvPicPr>
          <p:cNvPr id="311" name="Google Shape;311;p25"/>
          <p:cNvPicPr preferRelativeResize="0"/>
          <p:nvPr/>
        </p:nvPicPr>
        <p:blipFill rotWithShape="1">
          <a:blip r:embed="rId4">
            <a:alphaModFix/>
          </a:blip>
          <a:srcRect b="0" l="0" r="1293" t="0"/>
          <a:stretch/>
        </p:blipFill>
        <p:spPr>
          <a:xfrm>
            <a:off x="1304075" y="1955375"/>
            <a:ext cx="2777099" cy="1706950"/>
          </a:xfrm>
          <a:prstGeom prst="rect">
            <a:avLst/>
          </a:prstGeom>
          <a:noFill/>
          <a:ln>
            <a:noFill/>
          </a:ln>
        </p:spPr>
      </p:pic>
      <p:pic>
        <p:nvPicPr>
          <p:cNvPr id="312" name="Google Shape;312;p25"/>
          <p:cNvPicPr preferRelativeResize="0"/>
          <p:nvPr/>
        </p:nvPicPr>
        <p:blipFill>
          <a:blip r:embed="rId5">
            <a:alphaModFix/>
          </a:blip>
          <a:stretch>
            <a:fillRect/>
          </a:stretch>
        </p:blipFill>
        <p:spPr>
          <a:xfrm>
            <a:off x="4748199" y="1955375"/>
            <a:ext cx="3707794" cy="2545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